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62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‹nr.›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33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B76261-4447-4B6D-BB72-AB84AC679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nl-NL" dirty="0"/>
              <a:t>Hoofdstuk 4 IGZ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0465CC-4CE0-4110-B47C-603CCBCB8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r>
              <a:rPr lang="nl-NL" dirty="0"/>
              <a:t>Apotheken en zorg voor geneesmiddelen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3FD1E4-6B27-41EB-AC3E-E6AFF66A7B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34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5592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0C03B5-724D-4EA5-922A-BCD9AD6FA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5311" y="144462"/>
            <a:ext cx="5624118" cy="3284538"/>
          </a:xfrm>
        </p:spPr>
        <p:txBody>
          <a:bodyPr anchor="b">
            <a:normAutofit fontScale="90000"/>
          </a:bodyPr>
          <a:lstStyle/>
          <a:p>
            <a:pPr>
              <a:lnSpc>
                <a:spcPct val="110000"/>
              </a:lnSpc>
            </a:pPr>
            <a:br>
              <a:rPr lang="nl-NL" sz="2600" dirty="0"/>
            </a:br>
            <a:r>
              <a:rPr lang="nl-NL" sz="2600" dirty="0"/>
              <a:t>Verkrijgbaar bij de apotheek:</a:t>
            </a:r>
            <a:br>
              <a:rPr lang="nl-NL" sz="2600" dirty="0"/>
            </a:br>
            <a:br>
              <a:rPr lang="nl-NL" sz="2600" dirty="0"/>
            </a:br>
            <a:r>
              <a:rPr lang="nl-NL" sz="2600" dirty="0"/>
              <a:t>Geneesmiddelen:</a:t>
            </a:r>
            <a:br>
              <a:rPr lang="nl-NL" sz="2600" dirty="0"/>
            </a:br>
            <a:r>
              <a:rPr lang="nl-NL" sz="2600" dirty="0"/>
              <a:t>OTC= </a:t>
            </a:r>
            <a:r>
              <a:rPr lang="nl-NL" sz="2600" b="0" dirty="0"/>
              <a:t>over </a:t>
            </a:r>
            <a:r>
              <a:rPr lang="nl-NL" sz="2600" b="0" dirty="0" err="1"/>
              <a:t>the</a:t>
            </a:r>
            <a:r>
              <a:rPr lang="nl-NL" sz="2600" b="0" dirty="0"/>
              <a:t> counter. Zelfzorgmiddelen</a:t>
            </a:r>
            <a:br>
              <a:rPr lang="nl-NL" sz="2600" dirty="0"/>
            </a:br>
            <a:r>
              <a:rPr lang="nl-NL" sz="2600" dirty="0"/>
              <a:t>UR= </a:t>
            </a:r>
            <a:r>
              <a:rPr lang="nl-NL" sz="2600" b="0" dirty="0"/>
              <a:t>uitsluitend op recept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C3ED94D-682F-4A0F-8CB2-C47A0B133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4024" y="4214178"/>
            <a:ext cx="5617794" cy="1150937"/>
          </a:xfrm>
        </p:spPr>
        <p:txBody>
          <a:bodyPr anchor="t">
            <a:noAutofit/>
          </a:bodyPr>
          <a:lstStyle/>
          <a:p>
            <a:pPr>
              <a:lnSpc>
                <a:spcPct val="120000"/>
              </a:lnSpc>
            </a:pPr>
            <a:r>
              <a:rPr lang="nl-NL" sz="1800" dirty="0"/>
              <a:t>Hulpmiddelen, zoals injectiematerialen, stoma-artikelen en medische verbandmiddelen verkrijgbaar. </a:t>
            </a:r>
          </a:p>
          <a:p>
            <a:pPr>
              <a:lnSpc>
                <a:spcPct val="120000"/>
              </a:lnSpc>
            </a:pPr>
            <a:r>
              <a:rPr lang="nl-NL" sz="1800" dirty="0"/>
              <a:t>Let op: per 1 januari 2021 mogelijk anders geregeld!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1DA53B-A39D-4090-926C-F2DC693F1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71" y="2333297"/>
            <a:ext cx="3217333" cy="213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9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982F93-F414-4D4D-AD76-4135F422C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1260" y="269875"/>
            <a:ext cx="5624118" cy="328453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nl-NL" sz="2600" b="0" dirty="0"/>
              <a:t>* Ziekenhuisapotheek</a:t>
            </a:r>
            <a:br>
              <a:rPr lang="nl-NL" sz="2600" b="0" dirty="0"/>
            </a:br>
            <a:r>
              <a:rPr lang="nl-NL" sz="2600" b="0" dirty="0"/>
              <a:t>* Apotheekhoudende huisarts (platteland)</a:t>
            </a:r>
            <a:br>
              <a:rPr lang="nl-NL" sz="2600" b="0" dirty="0"/>
            </a:br>
            <a:r>
              <a:rPr lang="nl-NL" sz="2600" b="0" dirty="0"/>
              <a:t>* Openbare apotheek (“eigen apotheek), de keuze is vaak bekend bij de huisarts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FF83CF-A722-4CE6-9A6D-CD4D5201D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6123" y="4630738"/>
            <a:ext cx="5617794" cy="1150937"/>
          </a:xfrm>
        </p:spPr>
        <p:txBody>
          <a:bodyPr anchor="t">
            <a:noAutofit/>
          </a:bodyPr>
          <a:lstStyle/>
          <a:p>
            <a:r>
              <a:rPr lang="nl-NL" sz="2000" dirty="0"/>
              <a:t>In de openbare apotheek werkzaam: o.a. de apotheker, apothekersassistenten en farmaceutische medewerkers.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BCE384-0872-4B84-9846-377B478ED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71" y="2494164"/>
            <a:ext cx="3217333" cy="18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8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854938-F7AD-4790-B83E-F215C1CC2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nl-NL" sz="2600"/>
              <a:t>Apotheker: </a:t>
            </a:r>
            <a:br>
              <a:rPr lang="nl-NL" sz="2600"/>
            </a:br>
            <a:r>
              <a:rPr lang="nl-NL" sz="2600" b="0"/>
              <a:t>Universitair opgeleid</a:t>
            </a:r>
            <a:br>
              <a:rPr lang="nl-NL" sz="2600" b="0"/>
            </a:br>
            <a:r>
              <a:rPr lang="nl-NL" sz="2600" b="0"/>
              <a:t>Beroep staat in de wet BIG, tevens deskundigheidsgebied staat beschreven.</a:t>
            </a:r>
            <a:br>
              <a:rPr lang="nl-NL" sz="2600" b="0"/>
            </a:br>
            <a:br>
              <a:rPr lang="nl-NL" sz="2600"/>
            </a:br>
            <a:endParaRPr lang="nl-NL" sz="260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E22A57-9EFF-45E5-B94A-C6EC30552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1335" y="4472823"/>
            <a:ext cx="5831523" cy="1829435"/>
          </a:xfrm>
        </p:spPr>
        <p:txBody>
          <a:bodyPr anchor="t">
            <a:noAutofit/>
          </a:bodyPr>
          <a:lstStyle/>
          <a:p>
            <a:pPr>
              <a:lnSpc>
                <a:spcPct val="120000"/>
              </a:lnSpc>
            </a:pPr>
            <a:r>
              <a:rPr lang="nl-NL" sz="2000" dirty="0"/>
              <a:t>Verantwoordelijk voor de farmaceutische patiëntenzorg (FPZ)</a:t>
            </a:r>
          </a:p>
          <a:p>
            <a:pPr>
              <a:lnSpc>
                <a:spcPct val="120000"/>
              </a:lnSpc>
            </a:pPr>
            <a:endParaRPr lang="nl-NL" sz="2000" dirty="0"/>
          </a:p>
          <a:p>
            <a:pPr>
              <a:lnSpc>
                <a:spcPct val="120000"/>
              </a:lnSpc>
            </a:pPr>
            <a:r>
              <a:rPr lang="nl-NL" sz="2000" dirty="0"/>
              <a:t>Wat houdt FPZ dan in?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A1E84A9-E0D7-44E1-84E2-650BB8FAA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71" y="2333297"/>
            <a:ext cx="3217333" cy="213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5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4B0C69-BFB0-4A16-8969-1BE22D20C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129" y="646113"/>
            <a:ext cx="5546158" cy="2635568"/>
          </a:xfrm>
        </p:spPr>
        <p:txBody>
          <a:bodyPr vert="horz" lIns="109728" tIns="109728" rIns="109728" bIns="91440" rtlCol="0" anchor="b">
            <a:noAutofit/>
          </a:bodyPr>
          <a:lstStyle/>
          <a:p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Apothekersassistenten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MBO-niv.4 </a:t>
            </a:r>
            <a:r>
              <a:rPr 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opgeleid</a:t>
            </a:r>
            <a:b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Staan</a:t>
            </a: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de wet BIG</a:t>
            </a:r>
            <a:b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Werkzaamheden: baliewerkzaamheden, </a:t>
            </a:r>
            <a:r>
              <a:rPr 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voorlichting</a:t>
            </a: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bereiden van geneesmiddelen </a:t>
            </a:r>
            <a:r>
              <a:rPr 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administratieve</a:t>
            </a:r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handelingen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6DF4F00-219B-405C-B7CA-7304889BE5A4}"/>
              </a:ext>
            </a:extLst>
          </p:cNvPr>
          <p:cNvSpPr txBox="1"/>
          <p:nvPr/>
        </p:nvSpPr>
        <p:spPr>
          <a:xfrm>
            <a:off x="538480" y="3281681"/>
            <a:ext cx="5995896" cy="3615835"/>
          </a:xfrm>
          <a:prstGeom prst="rect">
            <a:avLst/>
          </a:prstGeom>
        </p:spPr>
        <p:txBody>
          <a:bodyPr vert="horz" lIns="109728" tIns="109728" rIns="109728" bIns="91440" rtlCol="0" anchor="t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17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Farmakundigen </a:t>
            </a:r>
            <a:r>
              <a:rPr lang="en-US" sz="1700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7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farmaceutisch</a:t>
            </a:r>
            <a:r>
              <a:rPr lang="en-US" sz="17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consulten</a:t>
            </a:r>
            <a:r>
              <a:rPr lang="en-US" sz="17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defTabSz="91440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7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Hbo-opgeleid</a:t>
            </a:r>
            <a:endParaRPr lang="en-US" sz="2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Werkzaamheden: </a:t>
            </a: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voornamelijk</a:t>
            </a:r>
            <a:r>
              <a:rPr 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managementtaken</a:t>
            </a:r>
            <a:r>
              <a:rPr 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Ontwikkelen</a:t>
            </a:r>
            <a:r>
              <a:rPr 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</a:t>
            </a: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klantgerichte</a:t>
            </a:r>
            <a:r>
              <a:rPr 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activiteiten</a:t>
            </a:r>
            <a:endParaRPr lang="en-US" sz="2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0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Voorbeelden</a:t>
            </a:r>
            <a:r>
              <a:rPr 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2B510E9-00A1-4281-9D61-5137A2F81E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23" r="11790" b="-1"/>
          <a:stretch/>
        </p:blipFill>
        <p:spPr>
          <a:xfrm>
            <a:off x="6877878" y="294199"/>
            <a:ext cx="5150794" cy="5001370"/>
          </a:xfrm>
          <a:custGeom>
            <a:avLst/>
            <a:gdLst/>
            <a:ahLst/>
            <a:cxnLst/>
            <a:rect l="l" t="t" r="r" b="b"/>
            <a:pathLst>
              <a:path w="5044104" h="4896924">
                <a:moveTo>
                  <a:pt x="2886613" y="0"/>
                </a:moveTo>
                <a:cubicBezTo>
                  <a:pt x="3218269" y="0"/>
                  <a:pt x="3523512" y="65865"/>
                  <a:pt x="3794011" y="195584"/>
                </a:cubicBezTo>
                <a:cubicBezTo>
                  <a:pt x="4047516" y="317247"/>
                  <a:pt x="4270172" y="494825"/>
                  <a:pt x="4455804" y="723284"/>
                </a:cubicBezTo>
                <a:cubicBezTo>
                  <a:pt x="4835198" y="1190375"/>
                  <a:pt x="5044104" y="1854168"/>
                  <a:pt x="5044104" y="2592438"/>
                </a:cubicBezTo>
                <a:cubicBezTo>
                  <a:pt x="5044104" y="2886985"/>
                  <a:pt x="4963247" y="3123382"/>
                  <a:pt x="4782050" y="3358996"/>
                </a:cubicBezTo>
                <a:cubicBezTo>
                  <a:pt x="4592516" y="3605460"/>
                  <a:pt x="4307730" y="3832465"/>
                  <a:pt x="4006167" y="4072775"/>
                </a:cubicBezTo>
                <a:cubicBezTo>
                  <a:pt x="3950530" y="4117058"/>
                  <a:pt x="3893052" y="4162907"/>
                  <a:pt x="3835576" y="4209314"/>
                </a:cubicBezTo>
                <a:cubicBezTo>
                  <a:pt x="3321099" y="4624632"/>
                  <a:pt x="2945605" y="4896924"/>
                  <a:pt x="2433835" y="4896924"/>
                </a:cubicBezTo>
                <a:cubicBezTo>
                  <a:pt x="1654054" y="4896924"/>
                  <a:pt x="1101803" y="4562680"/>
                  <a:pt x="587325" y="3779234"/>
                </a:cubicBezTo>
                <a:cubicBezTo>
                  <a:pt x="519999" y="3676690"/>
                  <a:pt x="454187" y="3583430"/>
                  <a:pt x="390540" y="3493298"/>
                </a:cubicBezTo>
                <a:cubicBezTo>
                  <a:pt x="126752" y="3119579"/>
                  <a:pt x="0" y="2925228"/>
                  <a:pt x="0" y="2592438"/>
                </a:cubicBezTo>
                <a:cubicBezTo>
                  <a:pt x="0" y="2261996"/>
                  <a:pt x="79450" y="1935577"/>
                  <a:pt x="235969" y="1622244"/>
                </a:cubicBezTo>
                <a:cubicBezTo>
                  <a:pt x="389133" y="1315731"/>
                  <a:pt x="608107" y="1035165"/>
                  <a:pt x="886724" y="788590"/>
                </a:cubicBezTo>
                <a:cubicBezTo>
                  <a:pt x="1160578" y="546153"/>
                  <a:pt x="1485846" y="346211"/>
                  <a:pt x="1827568" y="210454"/>
                </a:cubicBezTo>
                <a:cubicBezTo>
                  <a:pt x="2178491" y="70787"/>
                  <a:pt x="2534934" y="0"/>
                  <a:pt x="28866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114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125F4C-AF10-43F6-B53C-D4C31F5DB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0123" y="1052512"/>
            <a:ext cx="5197655" cy="1639888"/>
          </a:xfrm>
        </p:spPr>
        <p:txBody>
          <a:bodyPr vert="horz" lIns="109728" tIns="109728" rIns="109728" bIns="91440" rtlCol="0" anchor="b">
            <a:no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 is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causale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behandeling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 is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substitutie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behandeling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Wat is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symptomatische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behandeling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E5BCCD-DB23-4AD8-B850-9154AAE91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5566001" cy="6858000"/>
            <a:chOff x="6505773" y="0"/>
            <a:chExt cx="5566001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871FC61-DD4E-47D4-81FD-8A7E7D12B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865823" y="0"/>
              <a:ext cx="5205951" cy="6858000"/>
            </a:xfrm>
            <a:custGeom>
              <a:avLst/>
              <a:gdLst>
                <a:gd name="connsiteX0" fmla="*/ 0 w 5205951"/>
                <a:gd name="connsiteY0" fmla="*/ 0 h 6858000"/>
                <a:gd name="connsiteX1" fmla="*/ 1709529 w 5205951"/>
                <a:gd name="connsiteY1" fmla="*/ 0 h 6858000"/>
                <a:gd name="connsiteX2" fmla="*/ 2489695 w 5205951"/>
                <a:gd name="connsiteY2" fmla="*/ 0 h 6858000"/>
                <a:gd name="connsiteX3" fmla="*/ 3582928 w 5205951"/>
                <a:gd name="connsiteY3" fmla="*/ 0 h 6858000"/>
                <a:gd name="connsiteX4" fmla="*/ 3605052 w 5205951"/>
                <a:gd name="connsiteY4" fmla="*/ 14997 h 6858000"/>
                <a:gd name="connsiteX5" fmla="*/ 5205951 w 5205951"/>
                <a:gd name="connsiteY5" fmla="*/ 3621656 h 6858000"/>
                <a:gd name="connsiteX6" fmla="*/ 3331601 w 5205951"/>
                <a:gd name="connsiteY6" fmla="*/ 6374814 h 6858000"/>
                <a:gd name="connsiteX7" fmla="*/ 2814953 w 5205951"/>
                <a:gd name="connsiteY7" fmla="*/ 6780599 h 6858000"/>
                <a:gd name="connsiteX8" fmla="*/ 2703197 w 5205951"/>
                <a:gd name="connsiteY8" fmla="*/ 6858000 h 6858000"/>
                <a:gd name="connsiteX9" fmla="*/ 2489695 w 5205951"/>
                <a:gd name="connsiteY9" fmla="*/ 6858000 h 6858000"/>
                <a:gd name="connsiteX10" fmla="*/ 1709529 w 5205951"/>
                <a:gd name="connsiteY10" fmla="*/ 6858000 h 6858000"/>
                <a:gd name="connsiteX11" fmla="*/ 0 w 5205951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5951" h="6858000">
                  <a:moveTo>
                    <a:pt x="0" y="0"/>
                  </a:moveTo>
                  <a:lnTo>
                    <a:pt x="1709529" y="0"/>
                  </a:lnTo>
                  <a:lnTo>
                    <a:pt x="2489695" y="0"/>
                  </a:lnTo>
                  <a:lnTo>
                    <a:pt x="3582928" y="0"/>
                  </a:lnTo>
                  <a:lnTo>
                    <a:pt x="3605052" y="14997"/>
                  </a:lnTo>
                  <a:cubicBezTo>
                    <a:pt x="4632215" y="754641"/>
                    <a:pt x="5205951" y="2093192"/>
                    <a:pt x="5205951" y="3621656"/>
                  </a:cubicBezTo>
                  <a:cubicBezTo>
                    <a:pt x="5205951" y="4969131"/>
                    <a:pt x="4277226" y="5602839"/>
                    <a:pt x="3331601" y="6374814"/>
                  </a:cubicBezTo>
                  <a:cubicBezTo>
                    <a:pt x="3159398" y="6515397"/>
                    <a:pt x="2988771" y="6653108"/>
                    <a:pt x="2814953" y="6780599"/>
                  </a:cubicBezTo>
                  <a:lnTo>
                    <a:pt x="2703197" y="6858000"/>
                  </a:lnTo>
                  <a:lnTo>
                    <a:pt x="2489695" y="6858000"/>
                  </a:lnTo>
                  <a:lnTo>
                    <a:pt x="170952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29A1E2C-5AC8-40FC-99E9-832069D39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505773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5C54A75-E44A-4147-B9D0-FF46CFD31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719069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722735B4-0BFF-4C43-94B3-62D760949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07" y="2739446"/>
            <a:ext cx="3249406" cy="1379108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05BF6B3C-35DB-44B9-9473-B909892CC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0098" y="2949575"/>
            <a:ext cx="519765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Geneesmiddelen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zijn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chemische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stoffen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r>
              <a:rPr lang="en-US" sz="2200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Generieke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naam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zeggen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naam met de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werkzame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stof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200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Merknaam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Naam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waarin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het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geneesmiddel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wordt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verkocht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Voorbeeld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132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5A2558-C0DB-40D0-BABD-00C1A8AFA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38" y="442913"/>
            <a:ext cx="5197655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 sz="2500">
                <a:solidFill>
                  <a:schemeClr val="tx1">
                    <a:lumMod val="75000"/>
                    <a:lumOff val="25000"/>
                  </a:schemeClr>
                </a:solidFill>
              </a:rPr>
              <a:t>Bevoegdheid om geneesmiddelen voor te schrijven. Wie?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E5BCCD-DB23-4AD8-B850-9154AAE91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5566001" cy="6858000"/>
            <a:chOff x="6505773" y="0"/>
            <a:chExt cx="5566001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871FC61-DD4E-47D4-81FD-8A7E7D12B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865823" y="0"/>
              <a:ext cx="5205951" cy="6858000"/>
            </a:xfrm>
            <a:custGeom>
              <a:avLst/>
              <a:gdLst>
                <a:gd name="connsiteX0" fmla="*/ 0 w 5205951"/>
                <a:gd name="connsiteY0" fmla="*/ 0 h 6858000"/>
                <a:gd name="connsiteX1" fmla="*/ 1709529 w 5205951"/>
                <a:gd name="connsiteY1" fmla="*/ 0 h 6858000"/>
                <a:gd name="connsiteX2" fmla="*/ 2489695 w 5205951"/>
                <a:gd name="connsiteY2" fmla="*/ 0 h 6858000"/>
                <a:gd name="connsiteX3" fmla="*/ 3582928 w 5205951"/>
                <a:gd name="connsiteY3" fmla="*/ 0 h 6858000"/>
                <a:gd name="connsiteX4" fmla="*/ 3605052 w 5205951"/>
                <a:gd name="connsiteY4" fmla="*/ 14997 h 6858000"/>
                <a:gd name="connsiteX5" fmla="*/ 5205951 w 5205951"/>
                <a:gd name="connsiteY5" fmla="*/ 3621656 h 6858000"/>
                <a:gd name="connsiteX6" fmla="*/ 3331601 w 5205951"/>
                <a:gd name="connsiteY6" fmla="*/ 6374814 h 6858000"/>
                <a:gd name="connsiteX7" fmla="*/ 2814953 w 5205951"/>
                <a:gd name="connsiteY7" fmla="*/ 6780599 h 6858000"/>
                <a:gd name="connsiteX8" fmla="*/ 2703197 w 5205951"/>
                <a:gd name="connsiteY8" fmla="*/ 6858000 h 6858000"/>
                <a:gd name="connsiteX9" fmla="*/ 2489695 w 5205951"/>
                <a:gd name="connsiteY9" fmla="*/ 6858000 h 6858000"/>
                <a:gd name="connsiteX10" fmla="*/ 1709529 w 5205951"/>
                <a:gd name="connsiteY10" fmla="*/ 6858000 h 6858000"/>
                <a:gd name="connsiteX11" fmla="*/ 0 w 5205951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5951" h="6858000">
                  <a:moveTo>
                    <a:pt x="0" y="0"/>
                  </a:moveTo>
                  <a:lnTo>
                    <a:pt x="1709529" y="0"/>
                  </a:lnTo>
                  <a:lnTo>
                    <a:pt x="2489695" y="0"/>
                  </a:lnTo>
                  <a:lnTo>
                    <a:pt x="3582928" y="0"/>
                  </a:lnTo>
                  <a:lnTo>
                    <a:pt x="3605052" y="14997"/>
                  </a:lnTo>
                  <a:cubicBezTo>
                    <a:pt x="4632215" y="754641"/>
                    <a:pt x="5205951" y="2093192"/>
                    <a:pt x="5205951" y="3621656"/>
                  </a:cubicBezTo>
                  <a:cubicBezTo>
                    <a:pt x="5205951" y="4969131"/>
                    <a:pt x="4277226" y="5602839"/>
                    <a:pt x="3331601" y="6374814"/>
                  </a:cubicBezTo>
                  <a:cubicBezTo>
                    <a:pt x="3159398" y="6515397"/>
                    <a:pt x="2988771" y="6653108"/>
                    <a:pt x="2814953" y="6780599"/>
                  </a:cubicBezTo>
                  <a:lnTo>
                    <a:pt x="2703197" y="6858000"/>
                  </a:lnTo>
                  <a:lnTo>
                    <a:pt x="2489695" y="6858000"/>
                  </a:lnTo>
                  <a:lnTo>
                    <a:pt x="170952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29A1E2C-5AC8-40FC-99E9-832069D39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505773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5C54A75-E44A-4147-B9D0-FF46CFD31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719069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4" name="Afbeelding 3">
            <a:extLst>
              <a:ext uri="{FF2B5EF4-FFF2-40B4-BE49-F238E27FC236}">
                <a16:creationId xmlns:a16="http://schemas.microsoft.com/office/drawing/2014/main" id="{D48A89C0-DA04-4D7B-9C5D-15F8B28C4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07" y="2803489"/>
            <a:ext cx="3249406" cy="1251021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A221BE1B-27EA-41EF-B574-E91B99AD2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38" y="2312987"/>
            <a:ext cx="5347022" cy="4199565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voorschrijver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geneesmiddel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bepaalt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keuze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Wetenschappelijke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standaarden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opgesteld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1e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keus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vaak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generieke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naam.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 EVS: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elektronisch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voorschrijf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systeem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5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976E77-8F7B-42A5-941F-3CFB76CDD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4024" y="172720"/>
            <a:ext cx="5940139" cy="445801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nl-NL" sz="2400" dirty="0"/>
              <a:t>Taken in de apotheek:</a:t>
            </a:r>
            <a:br>
              <a:rPr lang="nl-NL" sz="2400" dirty="0"/>
            </a:br>
            <a:r>
              <a:rPr lang="nl-NL" sz="2400" b="0" dirty="0"/>
              <a:t>* inkopen en leveren van genees- en hulpmiddelen</a:t>
            </a:r>
            <a:br>
              <a:rPr lang="nl-NL" sz="2400" b="0" dirty="0"/>
            </a:br>
            <a:r>
              <a:rPr lang="nl-NL" sz="2400" b="0" dirty="0"/>
              <a:t>* bereiden geneesmiddelen</a:t>
            </a:r>
            <a:br>
              <a:rPr lang="nl-NL" sz="2400" b="0" dirty="0"/>
            </a:br>
            <a:r>
              <a:rPr lang="nl-NL" sz="2400" b="0" dirty="0"/>
              <a:t>* bewaken van verstrekking aan medicatiegebruik!</a:t>
            </a:r>
            <a:br>
              <a:rPr lang="nl-NL" sz="2400" b="0" dirty="0"/>
            </a:br>
            <a:r>
              <a:rPr lang="nl-NL" sz="2400" b="0" dirty="0"/>
              <a:t>* informeren en adviseren van </a:t>
            </a:r>
            <a:r>
              <a:rPr lang="nl-NL" sz="2400" b="0" dirty="0" err="1"/>
              <a:t>patienten</a:t>
            </a:r>
            <a:r>
              <a:rPr lang="nl-NL" sz="2400" b="0" dirty="0"/>
              <a:t> en artsen;</a:t>
            </a:r>
            <a:br>
              <a:rPr lang="nl-NL" sz="2400" b="0" dirty="0"/>
            </a:br>
            <a:r>
              <a:rPr lang="nl-NL" sz="2400" b="0" dirty="0"/>
              <a:t>* bevorderen van therapietrouw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60533D2-F9CE-4535-9506-697F3189B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0049" y="5402898"/>
            <a:ext cx="5617794" cy="1150937"/>
          </a:xfrm>
        </p:spPr>
        <p:txBody>
          <a:bodyPr anchor="t">
            <a:normAutofit/>
          </a:bodyPr>
          <a:lstStyle/>
          <a:p>
            <a:r>
              <a:rPr lang="nl-NL" dirty="0"/>
              <a:t>De apotheker houdt toezicht!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B56B78E-0087-487A-A489-420E5A0ED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71" y="2494164"/>
            <a:ext cx="3217333" cy="18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2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2C64A-C012-4436-9A80-34B0C5267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400" dirty="0"/>
              <a:t>Wat is een FTO?</a:t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D57114-F619-4A50-8317-D5D47688F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Maken taak 6.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280356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30271B"/>
      </a:dk2>
      <a:lt2>
        <a:srgbClr val="F3F0F3"/>
      </a:lt2>
      <a:accent1>
        <a:srgbClr val="5AB346"/>
      </a:accent1>
      <a:accent2>
        <a:srgbClr val="7EAD39"/>
      </a:accent2>
      <a:accent3>
        <a:srgbClr val="A6A541"/>
      </a:accent3>
      <a:accent4>
        <a:srgbClr val="B17F3B"/>
      </a:accent4>
      <a:accent5>
        <a:srgbClr val="C35F4D"/>
      </a:accent5>
      <a:accent6>
        <a:srgbClr val="B13B5A"/>
      </a:accent6>
      <a:hlink>
        <a:srgbClr val="AA44C0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6CDA9E82A08449E9D14AE24C88F02" ma:contentTypeVersion="10" ma:contentTypeDescription="Een nieuw document maken." ma:contentTypeScope="" ma:versionID="2b15dffcaa9b55552aedcd3f6ad83439">
  <xsd:schema xmlns:xsd="http://www.w3.org/2001/XMLSchema" xmlns:xs="http://www.w3.org/2001/XMLSchema" xmlns:p="http://schemas.microsoft.com/office/2006/metadata/properties" xmlns:ns3="e4d6c028-1491-43b9-9149-2a436a605c18" xmlns:ns4="4b78e59b-8aba-4fc5-bdb4-b8056fbe21b8" targetNamespace="http://schemas.microsoft.com/office/2006/metadata/properties" ma:root="true" ma:fieldsID="0e5650d22479684c1e21e4309080511b" ns3:_="" ns4:_="">
    <xsd:import namespace="e4d6c028-1491-43b9-9149-2a436a605c18"/>
    <xsd:import namespace="4b78e59b-8aba-4fc5-bdb4-b8056fbe21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d6c028-1491-43b9-9149-2a436a605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8e59b-8aba-4fc5-bdb4-b8056fbe21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8DFB86-1E75-48DC-8F1D-E6F25548A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d6c028-1491-43b9-9149-2a436a605c18"/>
    <ds:schemaRef ds:uri="4b78e59b-8aba-4fc5-bdb4-b8056fbe21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F4F58F-BE84-48AE-9B79-8D501ADC94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69E225-C97B-4357-98DA-6F8669A05F8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318</Words>
  <Application>Microsoft Office PowerPoint</Application>
  <PresentationFormat>Breedbeeld</PresentationFormat>
  <Paragraphs>32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Meiryo</vt:lpstr>
      <vt:lpstr>Arial</vt:lpstr>
      <vt:lpstr>Corbel</vt:lpstr>
      <vt:lpstr>SketchLinesVTI</vt:lpstr>
      <vt:lpstr>Hoofdstuk 4 IGZ</vt:lpstr>
      <vt:lpstr> Verkrijgbaar bij de apotheek:  Geneesmiddelen: OTC= over the counter. Zelfzorgmiddelen UR= uitsluitend op recept</vt:lpstr>
      <vt:lpstr>* Ziekenhuisapotheek * Apotheekhoudende huisarts (platteland) * Openbare apotheek (“eigen apotheek), de keuze is vaak bekend bij de huisarts</vt:lpstr>
      <vt:lpstr>Apotheker:  Universitair opgeleid Beroep staat in de wet BIG, tevens deskundigheidsgebied staat beschreven.  </vt:lpstr>
      <vt:lpstr>Apothekersassistenten:  MBO-niv.4 opgeleid Staan in de wet BIG Werkzaamheden: baliewerkzaamheden, voorlichting, bereiden van geneesmiddelen en administratieve handelingen</vt:lpstr>
      <vt:lpstr>Wat is een causale behandeling?  Wat is een substitutie behandeling? Wat is een symptomatische behandeling? </vt:lpstr>
      <vt:lpstr>Bevoegdheid om geneesmiddelen voor te schrijven. Wie?</vt:lpstr>
      <vt:lpstr>Taken in de apotheek: * inkopen en leveren van genees- en hulpmiddelen * bereiden geneesmiddelen * bewaken van verstrekking aan medicatiegebruik! * informeren en adviseren van patienten en artsen; * bevorderen van therapietrouw</vt:lpstr>
      <vt:lpstr>Wat is een FTO?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4 IGZ</dc:title>
  <dc:creator>Annelies de Groot</dc:creator>
  <cp:lastModifiedBy>Annelies de Groot</cp:lastModifiedBy>
  <cp:revision>2</cp:revision>
  <dcterms:created xsi:type="dcterms:W3CDTF">2020-12-07T14:00:22Z</dcterms:created>
  <dcterms:modified xsi:type="dcterms:W3CDTF">2020-12-07T14:03:29Z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0x010100F7E6CDA9E82A08449E9D14AE24C88F02</vt:lpwstr>
  </property>
</Properties>
</file>